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4"/>
  </p:notesMasterIdLst>
  <p:handoutMasterIdLst>
    <p:handoutMasterId r:id="rId55"/>
  </p:handoutMasterIdLst>
  <p:sldIdLst>
    <p:sldId id="329" r:id="rId2"/>
    <p:sldId id="397" r:id="rId3"/>
    <p:sldId id="393" r:id="rId4"/>
    <p:sldId id="421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378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2" r:id="rId30"/>
    <p:sldId id="423" r:id="rId31"/>
    <p:sldId id="430" r:id="rId32"/>
    <p:sldId id="424" r:id="rId33"/>
    <p:sldId id="425" r:id="rId34"/>
    <p:sldId id="426" r:id="rId35"/>
    <p:sldId id="427" r:id="rId36"/>
    <p:sldId id="431" r:id="rId37"/>
    <p:sldId id="432" r:id="rId38"/>
    <p:sldId id="428" r:id="rId39"/>
    <p:sldId id="433" r:id="rId40"/>
    <p:sldId id="429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6" autoAdjust="0"/>
    <p:restoredTop sz="79332" autoAdjust="0"/>
  </p:normalViewPr>
  <p:slideViewPr>
    <p:cSldViewPr>
      <p:cViewPr>
        <p:scale>
          <a:sx n="116" d="100"/>
          <a:sy n="116" d="100"/>
        </p:scale>
        <p:origin x="1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is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6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5. Logistic Regression. Gradient Descent.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/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7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111DB0A-8FA0-F5DD-7F39-4EC897F2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46670"/>
            <a:ext cx="5582326" cy="329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DF33D-7FFE-EC8E-D42D-D6B540F95D13}"/>
              </a:ext>
            </a:extLst>
          </p:cNvPr>
          <p:cNvSpPr txBox="1"/>
          <p:nvPr/>
        </p:nvSpPr>
        <p:spPr>
          <a:xfrm>
            <a:off x="3124200" y="4330904"/>
            <a:ext cx="2667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fmin.xyz</a:t>
            </a:r>
            <a:r>
              <a:rPr lang="en-US" sz="800" dirty="0"/>
              <a:t>/docs/theory/</a:t>
            </a:r>
            <a:r>
              <a:rPr lang="en-US" sz="800" dirty="0" err="1"/>
              <a:t>Convex_function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1609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050" name="Picture 2" descr="Two-Dimensional (2D) Test Functions for Function Optimization -  MachineLearningMastery.com">
            <a:extLst>
              <a:ext uri="{FF2B5EF4-FFF2-40B4-BE49-F238E27FC236}">
                <a16:creationId xmlns:a16="http://schemas.microsoft.com/office/drawing/2014/main" id="{4807BD0B-D167-341F-F91A-E94E0AD88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6667" r="15834" b="10881"/>
          <a:stretch/>
        </p:blipFill>
        <p:spPr bwMode="auto">
          <a:xfrm>
            <a:off x="609600" y="2277076"/>
            <a:ext cx="3604895" cy="31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DF6DC-BAEE-24F0-E1DF-B6608ADD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47" y="1676400"/>
            <a:ext cx="4431814" cy="3176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611D3-9EE3-6B83-3E44-352FD3B5BB2B}"/>
              </a:ext>
            </a:extLst>
          </p:cNvPr>
          <p:cNvSpPr txBox="1"/>
          <p:nvPr/>
        </p:nvSpPr>
        <p:spPr>
          <a:xfrm>
            <a:off x="4453465" y="4843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Benhamou, Eric, et al. "BCMA-ES: A Bayesian approach to CMA-ES."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arXiv:1904.01401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1536E-C63D-FE67-DBB9-7BB508EF55BB}"/>
              </a:ext>
            </a:extLst>
          </p:cNvPr>
          <p:cNvSpPr txBox="1"/>
          <p:nvPr/>
        </p:nvSpPr>
        <p:spPr>
          <a:xfrm>
            <a:off x="457200" y="5453574"/>
            <a:ext cx="4188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machinelearningmastery.com</a:t>
            </a:r>
            <a:r>
              <a:rPr lang="en-US" sz="600" dirty="0"/>
              <a:t>/wp-content/uploads/2020/09/Surface-Plot-of-Unimodal-Optimization-Function-1.png</a:t>
            </a:r>
          </a:p>
        </p:txBody>
      </p:sp>
    </p:spTree>
    <p:extLst>
      <p:ext uri="{BB962C8B-B14F-4D97-AF65-F5344CB8AC3E}">
        <p14:creationId xmlns:p14="http://schemas.microsoft.com/office/powerpoint/2010/main" val="110905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</p:txBody>
      </p:sp>
    </p:spTree>
    <p:extLst>
      <p:ext uri="{BB962C8B-B14F-4D97-AF65-F5344CB8AC3E}">
        <p14:creationId xmlns:p14="http://schemas.microsoft.com/office/powerpoint/2010/main" val="317876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function to be convex, Hessian matrix </a:t>
            </a:r>
            <a:r>
              <a:rPr lang="en-US" sz="2000" b="1" dirty="0"/>
              <a:t>H</a:t>
            </a:r>
            <a:r>
              <a:rPr lang="en-US" sz="2000" dirty="0"/>
              <a:t> should be positive </a:t>
            </a:r>
          </a:p>
          <a:p>
            <a:pPr algn="just"/>
            <a:r>
              <a:rPr lang="en-US" sz="2000" dirty="0"/>
              <a:t>semi-definite (PSD) for every input </a:t>
            </a:r>
            <a:r>
              <a:rPr lang="en-US" sz="2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259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Positive Semi-Definite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/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equivalent of non-negative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real symmetric matrix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is PSD if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All its eigenvalues are non-negative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every vector </a:t>
                </a:r>
                <a:r>
                  <a:rPr lang="en-US" sz="2400" b="1" dirty="0"/>
                  <a:t>z: </a:t>
                </a:r>
                <a:r>
                  <a:rPr lang="en-US" sz="2400" b="1" dirty="0" err="1"/>
                  <a:t>z</a:t>
                </a:r>
                <a:r>
                  <a:rPr lang="en-US" sz="2400" baseline="30000" dirty="0" err="1"/>
                  <a:t>T</a:t>
                </a:r>
                <a:r>
                  <a:rPr lang="en-US" sz="2400" b="1" dirty="0" err="1"/>
                  <a:t>Xz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blipFill>
                <a:blip r:embed="rId2"/>
                <a:stretch>
                  <a:fillRect l="-1804" t="-2010" r="-3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95748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9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88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7559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4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7523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</p:spTree>
    <p:extLst>
      <p:ext uri="{BB962C8B-B14F-4D97-AF65-F5344CB8AC3E}">
        <p14:creationId xmlns:p14="http://schemas.microsoft.com/office/powerpoint/2010/main" val="16077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MSE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6DBD1D-3174-17B7-AB08-5BA4C1B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8" y="2412366"/>
            <a:ext cx="7021323" cy="38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25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86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E2B004-FE06-FA09-C1C0-F743A55FEE85}"/>
              </a:ext>
            </a:extLst>
          </p:cNvPr>
          <p:cNvSpPr/>
          <p:nvPr/>
        </p:nvSpPr>
        <p:spPr bwMode="auto">
          <a:xfrm>
            <a:off x="4140835" y="5486400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30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Randomly initialize weights </a:t>
            </a:r>
            <a:r>
              <a:rPr lang="en-US" sz="2400" b="1" dirty="0"/>
              <a:t>w</a:t>
            </a:r>
            <a:r>
              <a:rPr lang="en-US" sz="2400" dirty="0"/>
              <a:t>. This is our initial</a:t>
            </a:r>
          </a:p>
          <a:p>
            <a:pPr algn="just"/>
            <a:r>
              <a:rPr lang="en-US" sz="2400" dirty="0"/>
              <a:t>weight vector </a:t>
            </a:r>
            <a:r>
              <a:rPr lang="en-US" sz="2400" b="1" dirty="0"/>
              <a:t>w</a:t>
            </a:r>
            <a:r>
              <a:rPr lang="en-US" sz="2400" baseline="30000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46307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5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07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124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2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Until convergence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3"/>
                <a:stretch>
                  <a:fillRect l="-1316" t="-3008" r="-4441" b="-187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60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08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Logistic</a:t>
            </a:r>
            <a:r>
              <a:rPr cap="small" spc="235" dirty="0"/>
              <a:t> </a:t>
            </a:r>
            <a:r>
              <a:rPr cap="small" spc="14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778625" cy="14185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04" dirty="0">
                <a:latin typeface="Times New Roman"/>
                <a:cs typeface="Times New Roman"/>
              </a:rPr>
              <a:t>Learns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-6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directly,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without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going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through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14" dirty="0">
                <a:latin typeface="STIXGeneral"/>
                <a:cs typeface="STIXGeneral"/>
              </a:rPr>
              <a:t>𝑃(𝑿|𝑌)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STIXGeneral"/>
                <a:cs typeface="STIXGeneral"/>
              </a:rPr>
              <a:t>𝑃(𝑌)</a:t>
            </a:r>
            <a:endParaRPr sz="24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Assumes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follows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logistic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5188153"/>
            <a:ext cx="6471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55" dirty="0">
                <a:latin typeface="Times New Roman"/>
                <a:cs typeface="Times New Roman"/>
              </a:rPr>
              <a:t>Learning: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estimate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weights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0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1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210" dirty="0">
                <a:latin typeface="STIXGeneral"/>
                <a:cs typeface="STIXGeneral"/>
              </a:rPr>
              <a:t> </a:t>
            </a:r>
            <a:r>
              <a:rPr sz="2400" spc="-600" dirty="0">
                <a:latin typeface="STIXGeneral"/>
                <a:cs typeface="STIXGeneral"/>
              </a:rPr>
              <a:t>…</a:t>
            </a:r>
            <a:r>
              <a:rPr sz="2400" spc="-190" dirty="0">
                <a:latin typeface="STIXGeneral"/>
                <a:cs typeface="STIXGeneral"/>
              </a:rPr>
              <a:t> </a:t>
            </a:r>
            <a:r>
              <a:rPr sz="2400" spc="-114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𝑤</a:t>
            </a:r>
            <a:r>
              <a:rPr sz="2400" spc="-37" baseline="-20833" dirty="0">
                <a:latin typeface="STIXGeneral"/>
                <a:cs typeface="STIXGeneral"/>
              </a:rPr>
              <a:t>𝑛</a:t>
            </a:r>
            <a:endParaRPr sz="2400" baseline="-20833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5942" y="4426839"/>
            <a:ext cx="1059815" cy="212090"/>
          </a:xfrm>
          <a:custGeom>
            <a:avLst/>
            <a:gdLst/>
            <a:ahLst/>
            <a:cxnLst/>
            <a:rect l="l" t="t" r="r" b="b"/>
            <a:pathLst>
              <a:path w="1059814" h="212089">
                <a:moveTo>
                  <a:pt x="1059433" y="1524"/>
                </a:moveTo>
                <a:lnTo>
                  <a:pt x="1042288" y="1524"/>
                </a:lnTo>
                <a:lnTo>
                  <a:pt x="1042288" y="209296"/>
                </a:lnTo>
                <a:lnTo>
                  <a:pt x="1059433" y="209296"/>
                </a:lnTo>
                <a:lnTo>
                  <a:pt x="1059433" y="1524"/>
                </a:lnTo>
                <a:close/>
              </a:path>
              <a:path w="105981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95600" y="4356557"/>
            <a:ext cx="191439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55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105" dirty="0">
                <a:latin typeface="STIXGeneral"/>
                <a:cs typeface="STIXGeneral"/>
              </a:rPr>
              <a:t>𝑡𝑟𝑢𝑒</a:t>
            </a:r>
            <a:endParaRPr sz="18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6651" y="4356557"/>
            <a:ext cx="16376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7094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7094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1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7094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8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8700" y="4524121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7" y="0"/>
                </a:moveTo>
                <a:lnTo>
                  <a:pt x="0" y="0"/>
                </a:lnTo>
                <a:lnTo>
                  <a:pt x="0" y="15239"/>
                </a:lnTo>
                <a:lnTo>
                  <a:pt x="1633727" y="15239"/>
                </a:lnTo>
                <a:lnTo>
                  <a:pt x="1633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26533" y="418312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5613" y="4224273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1501" y="4160265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272" y="4117594"/>
            <a:ext cx="259715" cy="31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  <a:p>
            <a:pPr marL="12700">
              <a:lnSpc>
                <a:spcPts val="1115"/>
              </a:lnSpc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9145" y="4160265"/>
            <a:ext cx="4375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6634" y="4550791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6780" y="4591939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2669" y="4527930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2916" y="4613275"/>
            <a:ext cx="2609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5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2916" y="4489830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8789" y="4527930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49450" y="3513073"/>
            <a:ext cx="1160145" cy="212090"/>
          </a:xfrm>
          <a:custGeom>
            <a:avLst/>
            <a:gdLst/>
            <a:ahLst/>
            <a:cxnLst/>
            <a:rect l="l" t="t" r="r" b="b"/>
            <a:pathLst>
              <a:path w="1160145" h="212089">
                <a:moveTo>
                  <a:pt x="1160018" y="1524"/>
                </a:moveTo>
                <a:lnTo>
                  <a:pt x="1142873" y="1524"/>
                </a:lnTo>
                <a:lnTo>
                  <a:pt x="1142873" y="209295"/>
                </a:lnTo>
                <a:lnTo>
                  <a:pt x="1160018" y="209295"/>
                </a:lnTo>
                <a:lnTo>
                  <a:pt x="1160018" y="1524"/>
                </a:lnTo>
                <a:close/>
              </a:path>
              <a:path w="11601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70633" y="3443096"/>
            <a:ext cx="125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40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-10" dirty="0">
                <a:latin typeface="STIXGeneral"/>
                <a:cs typeface="STIXGeneral"/>
              </a:rPr>
              <a:t>𝑓𝑎𝑙𝑠𝑒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50742" y="3443096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4957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4957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4957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9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12791" y="3610355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8" y="0"/>
                </a:moveTo>
                <a:lnTo>
                  <a:pt x="0" y="0"/>
                </a:lnTo>
                <a:lnTo>
                  <a:pt x="0" y="15240"/>
                </a:lnTo>
                <a:lnTo>
                  <a:pt x="1633728" y="15240"/>
                </a:lnTo>
                <a:lnTo>
                  <a:pt x="1633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53836" y="326936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STIXGeneral"/>
                <a:cs typeface="STIXGeneral"/>
              </a:rPr>
              <a:t>1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0727" y="3636645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0872" y="3677792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6760" y="3613784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30" dirty="0">
                <a:latin typeface="STIXGeneral"/>
                <a:cs typeface="STIXGeneral"/>
              </a:rPr>
              <a:t> </a:t>
            </a:r>
            <a:r>
              <a:rPr sz="1300" spc="110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7009" y="3699129"/>
            <a:ext cx="2597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87009" y="3575685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2880" y="3613784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AD95B-9216-6E64-BACD-04997A11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" t="1626" b="1"/>
          <a:stretch/>
        </p:blipFill>
        <p:spPr>
          <a:xfrm>
            <a:off x="990600" y="1752600"/>
            <a:ext cx="6752406" cy="46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85FDE-C8FC-3A0F-CB89-5352D034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6" b="3745"/>
          <a:stretch/>
        </p:blipFill>
        <p:spPr>
          <a:xfrm>
            <a:off x="685800" y="2667000"/>
            <a:ext cx="777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8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E926A-A160-304A-C7D8-91B4F15E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2" y="2362200"/>
            <a:ext cx="713309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8787-0D67-BCAA-934E-60894990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5" y="2133600"/>
            <a:ext cx="745209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8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6B3A-74A4-E938-5733-5B81089E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3" y="2438400"/>
            <a:ext cx="76251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91E01-4380-5427-FDC0-5EF71D9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8" y="2133600"/>
            <a:ext cx="792716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5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399B0-5009-9D83-47E8-413B40B1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7000"/>
            <a:ext cx="7772400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8F832-B20F-00AD-7610-5A5A88DD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6999"/>
            <a:ext cx="7772400" cy="24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1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7E3B8-293B-C3F3-C195-0A73647B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5029200" cy="3580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AE23C-3203-E2D8-EE52-5FAA698D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133600"/>
            <a:ext cx="3587663" cy="23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9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0A5E8-4EF4-363D-3933-080790B6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707261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8EE14-616B-8771-8289-FFAE3883C2CC}"/>
              </a:ext>
            </a:extLst>
          </p:cNvPr>
          <p:cNvSpPr txBox="1"/>
          <p:nvPr/>
        </p:nvSpPr>
        <p:spPr>
          <a:xfrm>
            <a:off x="2209800" y="5695888"/>
            <a:ext cx="510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Wooyoung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Lynnette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Haukap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NemoProfile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as an efficient approach to network motif analysis with instance collection."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BMC bioinformatics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 (2017): 37-45.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215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D25-1B95-F06C-74AA-E251EBFF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45" dirty="0"/>
              <a:t>Logistic</a:t>
            </a:r>
            <a:r>
              <a:rPr lang="en-US" cap="small" spc="235" dirty="0"/>
              <a:t> </a:t>
            </a:r>
            <a:r>
              <a:rPr lang="en-US" cap="small" spc="140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3C343-2059-B479-D065-1C9A8D71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 Data Encoding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569A6-F51C-1922-9B6B-E81B9D2E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4267200" cy="46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0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 Data Encoding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10D3A-DAF2-7905-5806-F82F9B06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47"/>
          <a:stretch/>
        </p:blipFill>
        <p:spPr>
          <a:xfrm>
            <a:off x="762000" y="2133599"/>
            <a:ext cx="4114800" cy="298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F1989-0708-4F66-3E1F-059DAE70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109"/>
          <a:stretch/>
        </p:blipFill>
        <p:spPr>
          <a:xfrm>
            <a:off x="4584700" y="2500629"/>
            <a:ext cx="4114800" cy="21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2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346E0-E196-60CA-7883-644A7247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645"/>
          <a:stretch/>
        </p:blipFill>
        <p:spPr>
          <a:xfrm>
            <a:off x="2209800" y="1676400"/>
            <a:ext cx="3241040" cy="432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6DDC9-9F82-A535-7D97-21C7214B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355"/>
          <a:stretch/>
        </p:blipFill>
        <p:spPr>
          <a:xfrm>
            <a:off x="4267200" y="4174898"/>
            <a:ext cx="3241040" cy="16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84270-5463-C16B-8642-42AF5B27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131"/>
          <a:stretch/>
        </p:blipFill>
        <p:spPr>
          <a:xfrm>
            <a:off x="1765300" y="1981200"/>
            <a:ext cx="2806700" cy="366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31FDF-2E12-F2B7-3805-9F69F6AA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870"/>
          <a:stretch/>
        </p:blipFill>
        <p:spPr>
          <a:xfrm>
            <a:off x="4356100" y="2590801"/>
            <a:ext cx="2806700" cy="23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6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A14F-EC5C-5059-5C98-A178149A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21"/>
          <a:stretch/>
        </p:blipFill>
        <p:spPr>
          <a:xfrm>
            <a:off x="1828800" y="1752600"/>
            <a:ext cx="2514600" cy="38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B0B6D-B289-3C6D-78D4-F2C62A74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79"/>
          <a:stretch/>
        </p:blipFill>
        <p:spPr>
          <a:xfrm>
            <a:off x="4358640" y="2743200"/>
            <a:ext cx="2514600" cy="17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FD4C3-FDF0-3329-E7F2-38994139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772400" cy="432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B9D41-1B2C-0955-B809-DC8F15DC1311}"/>
              </a:ext>
            </a:extLst>
          </p:cNvPr>
          <p:cNvSpPr txBox="1"/>
          <p:nvPr/>
        </p:nvSpPr>
        <p:spPr>
          <a:xfrm>
            <a:off x="1828800" y="6268877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http://</a:t>
            </a:r>
            <a:r>
              <a:rPr lang="en-US" sz="1000" dirty="0" err="1"/>
              <a:t>www.cs.umd.edu</a:t>
            </a:r>
            <a:r>
              <a:rPr lang="en-US" sz="1000" dirty="0"/>
              <a:t>/</a:t>
            </a:r>
            <a:r>
              <a:rPr lang="en-US" sz="1000" dirty="0" err="1"/>
              <a:t>hcil</a:t>
            </a:r>
            <a:r>
              <a:rPr lang="en-US" sz="1000" dirty="0"/>
              <a:t>/</a:t>
            </a:r>
            <a:r>
              <a:rPr lang="en-US" sz="1000" dirty="0" err="1"/>
              <a:t>spacetree</a:t>
            </a:r>
            <a:r>
              <a:rPr lang="en-US" sz="1000" dirty="0"/>
              <a:t> and [</a:t>
            </a:r>
            <a:r>
              <a:rPr lang="en-US" sz="1000" dirty="0" err="1"/>
              <a:t>Munzner</a:t>
            </a:r>
            <a:r>
              <a:rPr lang="en-US" sz="1000" dirty="0"/>
              <a:t> et al. 03, Figure 1].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FD8B0-4E21-E871-FDBC-690CE30B3A55}"/>
              </a:ext>
            </a:extLst>
          </p:cNvPr>
          <p:cNvSpPr txBox="1"/>
          <p:nvPr/>
        </p:nvSpPr>
        <p:spPr>
          <a:xfrm>
            <a:off x="1849120" y="15645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Space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6FDC3-6B96-54D5-F78D-3CD8AF7830B3}"/>
              </a:ext>
            </a:extLst>
          </p:cNvPr>
          <p:cNvSpPr txBox="1"/>
          <p:nvPr/>
        </p:nvSpPr>
        <p:spPr>
          <a:xfrm>
            <a:off x="5638800" y="15645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 err="1"/>
              <a:t>TreeJuxtaposer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4941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92A37-B314-52F3-8031-51A7451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902"/>
          <a:stretch/>
        </p:blipFill>
        <p:spPr>
          <a:xfrm>
            <a:off x="2438400" y="1389377"/>
            <a:ext cx="4063698" cy="2740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9755C-5DB9-8101-24A9-587D05E7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33" t="4753"/>
          <a:stretch/>
        </p:blipFill>
        <p:spPr>
          <a:xfrm>
            <a:off x="2209800" y="4129925"/>
            <a:ext cx="4953000" cy="26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4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3EB5D-5086-DA9D-600D-EC7991D7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7137400" cy="49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A4163B-8AC6-4E54-6948-DD21039BFBA6}"/>
              </a:ext>
            </a:extLst>
          </p:cNvPr>
          <p:cNvSpPr txBox="1"/>
          <p:nvPr/>
        </p:nvSpPr>
        <p:spPr>
          <a:xfrm>
            <a:off x="3629446" y="639198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[</a:t>
            </a:r>
            <a:r>
              <a:rPr lang="en-US" sz="1000" dirty="0" err="1"/>
              <a:t>Henze</a:t>
            </a:r>
            <a:r>
              <a:rPr lang="en-US" sz="1000" dirty="0"/>
              <a:t> 98, Figure 5].</a:t>
            </a:r>
          </a:p>
        </p:txBody>
      </p:sp>
    </p:spTree>
    <p:extLst>
      <p:ext uri="{BB962C8B-B14F-4D97-AF65-F5344CB8AC3E}">
        <p14:creationId xmlns:p14="http://schemas.microsoft.com/office/powerpoint/2010/main" val="35327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8BAE3-4F27-CA3E-4013-08DA0AC3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28800"/>
            <a:ext cx="362684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4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932C7-5BE3-19B0-5A7E-39EC79D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7108"/>
            <a:ext cx="6902120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5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2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Validating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C1553-C8CB-AAF1-EF8C-3A76A5FF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752600"/>
            <a:ext cx="5257800" cy="42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8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What Can Go Wrong?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C4E6B-CDAE-6D56-7341-CC351CB461DA}"/>
              </a:ext>
            </a:extLst>
          </p:cNvPr>
          <p:cNvSpPr txBox="1"/>
          <p:nvPr/>
        </p:nvSpPr>
        <p:spPr>
          <a:xfrm>
            <a:off x="1447800" y="2667000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• Wrong problem: You misunderstood their needs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abstraction: You're showing them the wrong thing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idiom: The way you show it doesn't work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algorithm: Your code is too slow</a:t>
            </a:r>
          </a:p>
        </p:txBody>
      </p:sp>
    </p:spTree>
    <p:extLst>
      <p:ext uri="{BB962C8B-B14F-4D97-AF65-F5344CB8AC3E}">
        <p14:creationId xmlns:p14="http://schemas.microsoft.com/office/powerpoint/2010/main" val="2428708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Validate?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D046-28FA-C22A-AC5B-0D83E98B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5029200" cy="41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8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</p:spTree>
    <p:extLst>
      <p:ext uri="{BB962C8B-B14F-4D97-AF65-F5344CB8AC3E}">
        <p14:creationId xmlns:p14="http://schemas.microsoft.com/office/powerpoint/2010/main" val="183982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</p:txBody>
      </p:sp>
    </p:spTree>
    <p:extLst>
      <p:ext uri="{BB962C8B-B14F-4D97-AF65-F5344CB8AC3E}">
        <p14:creationId xmlns:p14="http://schemas.microsoft.com/office/powerpoint/2010/main" val="264426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152400" y="1627318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From left to right, the slope of function never decreases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Derivative of the slope is always non-negative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83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14186</TotalTime>
  <Words>1049</Words>
  <Application>Microsoft Macintosh PowerPoint</Application>
  <PresentationFormat>On-screen Show (4:3)</PresentationFormat>
  <Paragraphs>245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Century Schoolbook</vt:lpstr>
      <vt:lpstr>Courier New</vt:lpstr>
      <vt:lpstr>STIXGeneral</vt:lpstr>
      <vt:lpstr>Times New Roman</vt:lpstr>
      <vt:lpstr>Verdana</vt:lpstr>
      <vt:lpstr>Wingdings</vt:lpstr>
      <vt:lpstr>WPI</vt:lpstr>
      <vt:lpstr>CSP571 Data Preparation and Analysis </vt:lpstr>
      <vt:lpstr>Logistic Regression</vt:lpstr>
      <vt:lpstr>Logistic Regression</vt:lpstr>
      <vt:lpstr>Logistic Regression</vt:lpstr>
      <vt:lpstr>Optimization Problem</vt:lpstr>
      <vt:lpstr>Optimization Problem</vt:lpstr>
      <vt:lpstr>Convexity</vt:lpstr>
      <vt:lpstr>Convexity</vt:lpstr>
      <vt:lpstr>Convexity</vt:lpstr>
      <vt:lpstr>Convexity</vt:lpstr>
      <vt:lpstr>Convexity</vt:lpstr>
      <vt:lpstr>Convexity in Higher Dimensions</vt:lpstr>
      <vt:lpstr>Convexity in Higher Dimensions</vt:lpstr>
      <vt:lpstr>Convexity in Higher Dimensions</vt:lpstr>
      <vt:lpstr>Positive Semi-Definite</vt:lpstr>
      <vt:lpstr>Hessian Example</vt:lpstr>
      <vt:lpstr>Hessian Example</vt:lpstr>
      <vt:lpstr>Gradient Descent</vt:lpstr>
      <vt:lpstr>Optimization Problem</vt:lpstr>
      <vt:lpstr>Gradient Descent</vt:lpstr>
      <vt:lpstr>Gradient Descent</vt:lpstr>
      <vt:lpstr>Gradient Descent</vt:lpstr>
      <vt:lpstr>Gradient Descent</vt:lpstr>
      <vt:lpstr>Gradient Descent</vt:lpstr>
      <vt:lpstr>Gradient Descent. Algorithm</vt:lpstr>
      <vt:lpstr>Gradient Descent. Algorithm</vt:lpstr>
      <vt:lpstr>Gradient Descent. Algorithm</vt:lpstr>
      <vt:lpstr>Gradient Descent. Algorithm</vt:lpstr>
      <vt:lpstr>Data Visualization</vt:lpstr>
      <vt:lpstr>Why Visualization?</vt:lpstr>
      <vt:lpstr>Example</vt:lpstr>
      <vt:lpstr>Why Visualization?</vt:lpstr>
      <vt:lpstr>Why Visualization?</vt:lpstr>
      <vt:lpstr>Why Visualization?</vt:lpstr>
      <vt:lpstr>Why Visualization?</vt:lpstr>
      <vt:lpstr>Example</vt:lpstr>
      <vt:lpstr>Example</vt:lpstr>
      <vt:lpstr>Why Visualization?</vt:lpstr>
      <vt:lpstr>Example</vt:lpstr>
      <vt:lpstr>How to Visualize? Data Encoding</vt:lpstr>
      <vt:lpstr>How to Visualize? Data Encoding</vt:lpstr>
      <vt:lpstr>How to Visualize?</vt:lpstr>
      <vt:lpstr>How to Visualize?</vt:lpstr>
      <vt:lpstr>How to Visualize?</vt:lpstr>
      <vt:lpstr>Examples</vt:lpstr>
      <vt:lpstr>Examples</vt:lpstr>
      <vt:lpstr>Examples</vt:lpstr>
      <vt:lpstr>Examples</vt:lpstr>
      <vt:lpstr>Examples</vt:lpstr>
      <vt:lpstr>Validating Visualization</vt:lpstr>
      <vt:lpstr>What Can Go Wrong?</vt:lpstr>
      <vt:lpstr>How to Validate?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665</cp:revision>
  <dcterms:created xsi:type="dcterms:W3CDTF">2011-08-15T21:03:01Z</dcterms:created>
  <dcterms:modified xsi:type="dcterms:W3CDTF">2024-09-05T13:17:00Z</dcterms:modified>
</cp:coreProperties>
</file>